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</p:sldIdLst>
  <p:sldSz cy="6858000" cx="12192000"/>
  <p:notesSz cx="6858000" cy="9144000"/>
  <p:embeddedFontLst>
    <p:embeddedFont>
      <p:font typeface="Teko"/>
      <p:regular r:id="rId38"/>
      <p:bold r:id="rId39"/>
    </p:embeddedFont>
    <p:embeddedFont>
      <p:font typeface="Arial Black"/>
      <p:regular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ialBlack-regular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font" Target="fonts/Teko-bold.fntdata"/><Relationship Id="rId16" Type="http://schemas.openxmlformats.org/officeDocument/2006/relationships/slide" Target="slides/slide12.xml"/><Relationship Id="rId38" Type="http://schemas.openxmlformats.org/officeDocument/2006/relationships/font" Target="fonts/Teko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0.png>
</file>

<file path=ppt/media/image21.png>
</file>

<file path=ppt/media/image22.jpg>
</file>

<file path=ppt/media/image23.png>
</file>

<file path=ppt/media/image25.png>
</file>

<file path=ppt/media/image26.jpg>
</file>

<file path=ppt/media/image27.jp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jpg>
</file>

<file path=ppt/media/image35.png>
</file>

<file path=ppt/media/image36.png>
</file>

<file path=ppt/media/image38.png>
</file>

<file path=ppt/media/image39.jpg>
</file>

<file path=ppt/media/image4.jp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Slaydı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ve Dikey Metin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key Başlık ve Metin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ş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ve İçerik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ölüm Üstbilgisi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İki İçerik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arşılaştırma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alnızca Başlık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lı İçerik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lı Resim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jp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jpg"/><Relationship Id="rId4" Type="http://schemas.openxmlformats.org/officeDocument/2006/relationships/image" Target="../media/image22.jpg"/><Relationship Id="rId5" Type="http://schemas.openxmlformats.org/officeDocument/2006/relationships/image" Target="../media/image28.jpg"/><Relationship Id="rId6" Type="http://schemas.openxmlformats.org/officeDocument/2006/relationships/image" Target="../media/image26.jpg"/><Relationship Id="rId7" Type="http://schemas.openxmlformats.org/officeDocument/2006/relationships/image" Target="../media/image21.png"/><Relationship Id="rId8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4.jpg"/><Relationship Id="rId4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1.png"/><Relationship Id="rId4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0.png"/><Relationship Id="rId4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jpg"/><Relationship Id="rId4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3.png"/><Relationship Id="rId4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jpg"/><Relationship Id="rId4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5.png"/><Relationship Id="rId4" Type="http://schemas.openxmlformats.org/officeDocument/2006/relationships/image" Target="../media/image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9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10.png"/><Relationship Id="rId7" Type="http://schemas.openxmlformats.org/officeDocument/2006/relationships/image" Target="../media/image4.jpg"/><Relationship Id="rId8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8.png"/><Relationship Id="rId4" Type="http://schemas.openxmlformats.org/officeDocument/2006/relationships/image" Target="../media/image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9.jpg"/><Relationship Id="rId4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6.png"/><Relationship Id="rId4" Type="http://schemas.openxmlformats.org/officeDocument/2006/relationships/image" Target="../media/image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71854" y="0"/>
            <a:ext cx="2246335" cy="686703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86" name="Google Shape;86;p13"/>
          <p:cNvSpPr txBox="1"/>
          <p:nvPr>
            <p:ph type="ctrTitle"/>
          </p:nvPr>
        </p:nvSpPr>
        <p:spPr>
          <a:xfrm>
            <a:off x="191994" y="3776882"/>
            <a:ext cx="11808009" cy="21995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1"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GIDA GÜVENLİĞİ TEMEL EĞİTİMİ</a:t>
            </a:r>
            <a:b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MAL KABUL - DEPOLAMA - HİJYEN VE SANİTASYON</a:t>
            </a:r>
            <a:br>
              <a:rPr b="1"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13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2161" y="312925"/>
            <a:ext cx="3527675" cy="3285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/>
          <p:nvPr/>
        </p:nvSpPr>
        <p:spPr>
          <a:xfrm>
            <a:off x="4524200" y="1108225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2"/>
          <p:cNvSpPr txBox="1"/>
          <p:nvPr/>
        </p:nvSpPr>
        <p:spPr>
          <a:xfrm>
            <a:off x="1407276" y="914400"/>
            <a:ext cx="5393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</a:pPr>
            <a:r>
              <a:rPr b="1"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Yaygın Gıda Zehirlenmesine Neden Olan Bakteriler</a:t>
            </a:r>
            <a:endParaRPr b="1"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2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2"/>
          <p:cNvSpPr txBox="1"/>
          <p:nvPr/>
        </p:nvSpPr>
        <p:spPr>
          <a:xfrm>
            <a:off x="1072900" y="2624475"/>
            <a:ext cx="53934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6990" lvl="0" marL="4699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Staphylococcus aureus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990" lvl="0" marL="46990" marR="0" rtl="0" algn="l">
              <a:lnSpc>
                <a:spcPct val="90000"/>
              </a:lnSpc>
              <a:spcBef>
                <a:spcPts val="894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Sık bulunduğu gıdalar :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75590" marR="0" rtl="0" algn="l">
              <a:lnSpc>
                <a:spcPct val="90000"/>
              </a:lnSpc>
              <a:spcBef>
                <a:spcPts val="894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 ve tavuk yemekleri, yumurta ürünleri</a:t>
            </a:r>
            <a:endParaRPr/>
          </a:p>
          <a:p>
            <a:pPr indent="-228600" lvl="0" marL="275590" marR="0" rtl="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Belirtiler :</a:t>
            </a:r>
            <a:endParaRPr/>
          </a:p>
          <a:p>
            <a:pPr indent="-228600" lvl="0" marL="260350" marR="0" rtl="0" algn="l">
              <a:lnSpc>
                <a:spcPct val="90000"/>
              </a:lnSpc>
              <a:spcBef>
                <a:spcPts val="365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Kusma, bulantı, bazen ishal ve kramplar</a:t>
            </a:r>
            <a:endParaRPr/>
          </a:p>
          <a:p>
            <a:pPr indent="-228600" lvl="0" marL="275590" marR="0" rtl="0" algn="l">
              <a:lnSpc>
                <a:spcPct val="90000"/>
              </a:lnSpc>
              <a:spcBef>
                <a:spcPts val="254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Etkisi :</a:t>
            </a:r>
            <a:endParaRPr/>
          </a:p>
          <a:p>
            <a:pPr indent="-228600" lvl="0" marL="260350" marR="508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Bulaşık gıdanın tüketilmesinden 30 dk–8 saat sonra. Etkisi 24 saatten fazla sürer.</a:t>
            </a:r>
            <a:endParaRPr/>
          </a:p>
          <a:p>
            <a:pPr indent="-228600" lvl="0" marL="260350" marR="0" rtl="0" algn="l">
              <a:lnSpc>
                <a:spcPct val="90000"/>
              </a:lnSpc>
              <a:spcBef>
                <a:spcPts val="235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Nedeni :</a:t>
            </a:r>
            <a:endParaRPr/>
          </a:p>
          <a:p>
            <a:pPr indent="-228600" lvl="0" marL="275590" marR="975994" rtl="0" algn="l">
              <a:lnSpc>
                <a:spcPct val="90000"/>
              </a:lnSpc>
              <a:spcBef>
                <a:spcPts val="61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Ürünü yüksek sıcaklıkta bekletmek, uygun koşullarda muhafaza etmemek.</a:t>
            </a: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2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7" name="Google Shape;207;p22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daire, tabak çanak içeren bir resim&#10;&#10;Açıklama otomatik olarak oluşturuldu" id="208" name="Google Shape;20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5084436"/>
            <a:ext cx="2066062" cy="1149578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209" name="Google Shape;209;p22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2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p22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3"/>
          <p:cNvSpPr txBox="1"/>
          <p:nvPr/>
        </p:nvSpPr>
        <p:spPr>
          <a:xfrm>
            <a:off x="838201" y="365125"/>
            <a:ext cx="539336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84391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Calibri"/>
              <a:buNone/>
            </a:pPr>
            <a:r>
              <a:rPr b="1" lang="en-US" sz="4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Gıda Güvenliğini Tehdit Eden Unsurlar</a:t>
            </a:r>
            <a:endParaRPr b="1" sz="4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3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69056" lvl="0" marL="381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None/>
            </a:pPr>
            <a:r>
              <a:t/>
            </a:r>
            <a:endParaRPr baseline="30000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18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Sevkiyat ve mal kabul uygulamaları</a:t>
            </a:r>
            <a:endParaRPr/>
          </a:p>
          <a:p>
            <a:pPr indent="-228600" lvl="0" marL="381000" marR="0" rtl="0" algn="l">
              <a:lnSpc>
                <a:spcPct val="90000"/>
              </a:lnSpc>
              <a:spcBef>
                <a:spcPts val="18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Depolama ve sergileme koşulları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İşyerinin taşıması gereken binasalözellikler ve tasarımlar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54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Alet ve ekipmanlar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Temizlik ve dezenfeksiyon uygulamaları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Kişisel hijyen ve el yıkama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Zararlılarla mücadele uygulamaları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3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3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2" name="Google Shape;222;p23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meyve, doğal gıdalar, sebze, üretmek, mahsul içeren bir resim&#10;&#10;Açıklama otomatik olarak oluşturuldu" id="223" name="Google Shape;22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929217"/>
            <a:ext cx="2066062" cy="1460017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224" name="Google Shape;224;p23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6" name="Google Shape;226;p23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"/>
          <p:cNvSpPr txBox="1"/>
          <p:nvPr/>
        </p:nvSpPr>
        <p:spPr>
          <a:xfrm>
            <a:off x="929451" y="1804425"/>
            <a:ext cx="5393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alibri"/>
              <a:buNone/>
            </a:pPr>
            <a:r>
              <a:rPr b="1" lang="en-US" sz="3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KIRMIZI ET, BEYAZ ET VE BALIK MAL KABUL KRİTERLERİ</a:t>
            </a:r>
            <a:endParaRPr b="1" sz="3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4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4"/>
          <p:cNvSpPr txBox="1"/>
          <p:nvPr/>
        </p:nvSpPr>
        <p:spPr>
          <a:xfrm>
            <a:off x="786050" y="3483625"/>
            <a:ext cx="53934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81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Donuk etler temiz frigofirikaraçlarla sevk edilmelidir.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Frigofirikaraç sıcaklığı -18 (+-3) olmalıdır.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 ve et ürünleri -18 C0(+-3) olmalı.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Termometreyle ölçümler yapılmalıdır.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Veteriner sağlık raporu olmalı.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Araç dezenfeksiyon belgesi olmalı.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4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4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7" name="Google Shape;237;p24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çizim, oğlan, meyve, çizgi film içeren bir resim&#10;&#10;Açıklama otomatik olarak oluşturuldu" id="238" name="Google Shape;23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928356"/>
            <a:ext cx="2066062" cy="1461739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239" name="Google Shape;239;p24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1" name="Google Shape;241;p24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5"/>
          <p:cNvSpPr/>
          <p:nvPr/>
        </p:nvSpPr>
        <p:spPr>
          <a:xfrm>
            <a:off x="286850" y="156890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5"/>
          <p:cNvSpPr txBox="1"/>
          <p:nvPr/>
        </p:nvSpPr>
        <p:spPr>
          <a:xfrm>
            <a:off x="1165251" y="1687938"/>
            <a:ext cx="5393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alibri"/>
              <a:buNone/>
            </a:pPr>
            <a:r>
              <a:rPr b="1" lang="en-US" sz="3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KIRMIZI ET, BEYAZ ET VE BALIK MAL KABUL KRİTERLERİ</a:t>
            </a:r>
            <a:endParaRPr b="1" sz="3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5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5"/>
          <p:cNvSpPr txBox="1"/>
          <p:nvPr/>
        </p:nvSpPr>
        <p:spPr>
          <a:xfrm>
            <a:off x="838200" y="2933850"/>
            <a:ext cx="53934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69055" lvl="0" marL="3810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None/>
            </a:pPr>
            <a:r>
              <a:t/>
            </a:r>
            <a:endParaRPr baseline="30000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0365" marR="195580" rtl="0" algn="l">
              <a:lnSpc>
                <a:spcPct val="90000"/>
              </a:lnSpc>
              <a:spcBef>
                <a:spcPts val="66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Üründe çözünme ve yumuşama kesinlikle olmamalı.</a:t>
            </a:r>
            <a:endParaRPr/>
          </a:p>
          <a:p>
            <a:pPr indent="-228600" lvl="0" marL="380365" marR="195580" rtl="0" algn="l">
              <a:lnSpc>
                <a:spcPct val="90000"/>
              </a:lnSpc>
              <a:spcBef>
                <a:spcPts val="66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Ambalajlı ürünlerde yırtılma, patlama, şişme olmamalı.</a:t>
            </a:r>
            <a:endParaRPr/>
          </a:p>
          <a:p>
            <a:pPr indent="-228600" lvl="0" marL="380365" marR="195580" rtl="0" algn="l">
              <a:lnSpc>
                <a:spcPct val="90000"/>
              </a:lnSpc>
              <a:spcBef>
                <a:spcPts val="66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Ambalaj dışından bakıldığında çeşitli yerlerde morluk, yeşerme ve sararma göze çarpıyor ise mal kabul edilmemeli.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599" lvl="0" marL="381001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Ürünler en geç 15 dkiçinde deepfreezerlerealınmalı.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599" lvl="0" marL="381001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Ürünler plastik paletlerde depolara alınmalı.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5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5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2" name="Google Shape;252;p25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çizim, oğlan, meyve, çizgi film içeren bir resim" id="253" name="Google Shape;25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928356"/>
            <a:ext cx="2066062" cy="1461739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254" name="Google Shape;254;p25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5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6" name="Google Shape;256;p25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6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6"/>
          <p:cNvSpPr txBox="1"/>
          <p:nvPr/>
        </p:nvSpPr>
        <p:spPr>
          <a:xfrm>
            <a:off x="838201" y="365125"/>
            <a:ext cx="539336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111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</a:pPr>
            <a:r>
              <a:rPr b="1"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MEYVE &amp; SEBZE MAL KABUL KRİTERLERİ</a:t>
            </a:r>
            <a:endParaRPr b="1"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6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6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94456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4965" marR="149860" rtl="0" algn="l">
              <a:lnSpc>
                <a:spcPct val="90000"/>
              </a:lnSpc>
              <a:spcBef>
                <a:spcPts val="6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Ürün temiz, </a:t>
            </a:r>
            <a:r>
              <a:rPr baseline="30000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siyah olmayan (siyah kasalar genellikle gıda ile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teması uygun olmayan geri dönüşüm malzemelerinden yapıldığı için), tercihen yeşil ya da mavi plastik kasalarda sevk edilmiş olmalı.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4965" marR="149860" rtl="0" algn="l">
              <a:lnSpc>
                <a:spcPct val="90000"/>
              </a:lnSpc>
              <a:spcBef>
                <a:spcPts val="6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Kendine has tat , koku ve görünümde olmalı. Çürümüş ve küflü olmamalı.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5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Düzgün istiflenmiş olmalı, birbirini ezmemeli.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560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Fazla olgun ya da ham olmamalı.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26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26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7" name="Google Shape;267;p26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kırpıntı çizim, insan yüzü, giyim, çizgi film içeren bir resim" id="268" name="Google Shape;26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5023912"/>
            <a:ext cx="2066062" cy="1270627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269" name="Google Shape;269;p26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6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1" name="Google Shape;271;p26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7"/>
          <p:cNvSpPr txBox="1"/>
          <p:nvPr/>
        </p:nvSpPr>
        <p:spPr>
          <a:xfrm>
            <a:off x="2146216" y="576000"/>
            <a:ext cx="7899568" cy="723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11875">
            <a:spAutoFit/>
          </a:bodyPr>
          <a:lstStyle/>
          <a:p>
            <a:pPr indent="0" lvl="0" marL="57277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ŞARKÜTERİ ÜRÜNLERİ MAL KABUL KRİTERLERİ</a:t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7"/>
          <p:cNvSpPr txBox="1"/>
          <p:nvPr/>
        </p:nvSpPr>
        <p:spPr>
          <a:xfrm>
            <a:off x="871417" y="2223028"/>
            <a:ext cx="6923405" cy="3284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38100" marR="0" rtl="0" algn="l">
              <a:lnSpc>
                <a:spcPct val="155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81000" marR="0" rtl="0" algn="l">
              <a:lnSpc>
                <a:spcPct val="1558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Araç ve ürün sıcaklığı. (0-4 </a:t>
            </a:r>
            <a:r>
              <a:rPr baseline="30000"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° </a:t>
            </a: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C)</a:t>
            </a:r>
            <a:endParaRPr/>
          </a:p>
          <a:p>
            <a:pPr indent="-342900" lvl="0" marL="381000" marR="0" rtl="0" algn="l">
              <a:lnSpc>
                <a:spcPct val="1558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Tenekelerde bombaj olmamalı.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810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Tenekeler paslı olmamalı.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810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Tenekede delinme, patlama, sızıntı olmamalı.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81000" marR="0" rtl="0" algn="l">
              <a:lnSpc>
                <a:spcPct val="1591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Vakumda ve pakette bozulma olmamalı.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81000" marR="0" rtl="0" algn="l">
              <a:lnSpc>
                <a:spcPct val="1558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Etiket bilgileri tam ve üretim izni olmalı.</a:t>
            </a:r>
            <a:endParaRPr/>
          </a:p>
          <a:p>
            <a:pPr indent="-342900" lvl="0" marL="381000" marR="0" rtl="0" algn="l">
              <a:lnSpc>
                <a:spcPct val="1558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Üretim ve son kullanma tarihi rutinlere uygun olmalı.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81000" marR="0" rtl="0" algn="l">
              <a:lnSpc>
                <a:spcPct val="1591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Kötü koku olmamalı.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çizim, taslak, kırpıntı çizim, çocukların yaptığı resimler içeren bir resim" id="278" name="Google Shape;27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78011" y="5378154"/>
            <a:ext cx="2971993" cy="1479846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id="279" name="Google Shape;279;p27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8"/>
          <p:cNvSpPr txBox="1"/>
          <p:nvPr/>
        </p:nvSpPr>
        <p:spPr>
          <a:xfrm>
            <a:off x="838201" y="365125"/>
            <a:ext cx="539336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95123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</a:pPr>
            <a:r>
              <a:rPr b="1"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Depolama ve Sergilemedeki Kriterler</a:t>
            </a:r>
            <a:endParaRPr b="1"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8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28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81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Sıcaklık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Zaman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Çapraz kontaminasyon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FIFO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Ürün çeşidi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İstifleme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Ambalaj şekli ( Kapalı, üstü örtülü vb. 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8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8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0" name="Google Shape;290;p28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kişi, şahıs, mutfak aleti, iç mekan, çabuk yemek içeren bir resim&#10;&#10;Açıklama otomatik olarak oluşturuldu" id="291" name="Google Shape;29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5065233"/>
            <a:ext cx="2066062" cy="1187985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292" name="Google Shape;292;p28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8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4" name="Google Shape;294;p28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9"/>
          <p:cNvSpPr txBox="1"/>
          <p:nvPr/>
        </p:nvSpPr>
        <p:spPr>
          <a:xfrm>
            <a:off x="838200" y="365125"/>
            <a:ext cx="5393361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95123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</a:pPr>
            <a:r>
              <a:rPr b="1"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Depolama ve Sergilemedeki Kriterler</a:t>
            </a:r>
            <a:endParaRPr b="1"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29"/>
          <p:cNvSpPr/>
          <p:nvPr/>
        </p:nvSpPr>
        <p:spPr>
          <a:xfrm>
            <a:off x="10198657" y="1"/>
            <a:ext cx="1155142" cy="625027"/>
          </a:xfrm>
          <a:custGeom>
            <a:rect b="b" l="l" r="r" t="t"/>
            <a:pathLst>
              <a:path extrusionOk="0" h="625027" w="1155142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9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270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Çapraz Kontaminasyon Nedir ?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2700" lvl="0" marL="12700" marR="205104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Mikroorganizma yükü fazla bir alet, ürün, nesne vb. ile mikroorganizma yükü az bir alet, ürün, nesne vb. bir arada bulunmasından dolayı oluşan bulaşmaya denir.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9060" lvl="0" marL="99060" marR="0" rtl="0" algn="l">
              <a:lnSpc>
                <a:spcPct val="90000"/>
              </a:lnSpc>
              <a:spcBef>
                <a:spcPts val="184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Örnek;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9060" lvl="0" marL="99060" marR="0" rtl="0" algn="l">
              <a:lnSpc>
                <a:spcPct val="90000"/>
              </a:lnSpc>
              <a:spcBef>
                <a:spcPts val="64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Sakatat </a:t>
            </a:r>
            <a:r>
              <a:rPr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 mo.yüküfazla ),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kırmızı et </a:t>
            </a:r>
            <a:r>
              <a:rPr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 mo. yükü az 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9060" lvl="0" marL="99060" marR="0" rtl="0" algn="l">
              <a:lnSpc>
                <a:spcPct val="90000"/>
              </a:lnSpc>
              <a:spcBef>
                <a:spcPts val="49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Çöp kovası </a:t>
            </a:r>
            <a:r>
              <a:rPr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 mo.yükü fazla ),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pişmiş ürün </a:t>
            </a:r>
            <a:r>
              <a:rPr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 mo. yükü az 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9060" lvl="0" marL="99060" marR="0" rtl="0" algn="l">
              <a:lnSpc>
                <a:spcPct val="90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Kirli bez </a:t>
            </a:r>
            <a:r>
              <a:rPr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 mo.yükü fazla ),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temiz tezgah</a:t>
            </a:r>
            <a:r>
              <a:rPr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 mo. yükü az 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29"/>
          <p:cNvSpPr/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29"/>
          <p:cNvSpPr/>
          <p:nvPr/>
        </p:nvSpPr>
        <p:spPr>
          <a:xfrm>
            <a:off x="6749602" y="1"/>
            <a:ext cx="2066948" cy="1621879"/>
          </a:xfrm>
          <a:custGeom>
            <a:rect b="b" l="l" r="r" t="t"/>
            <a:pathLst>
              <a:path extrusionOk="0" h="1621879" w="2066948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5" name="Google Shape;305;p29"/>
          <p:cNvCxnSpPr/>
          <p:nvPr/>
        </p:nvCxnSpPr>
        <p:spPr>
          <a:xfrm>
            <a:off x="12138745" y="1027906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06" name="Google Shape;306;p29"/>
          <p:cNvSpPr/>
          <p:nvPr/>
        </p:nvSpPr>
        <p:spPr>
          <a:xfrm rot="-1136562">
            <a:off x="7456580" y="5166682"/>
            <a:ext cx="1835725" cy="2024785"/>
          </a:xfrm>
          <a:custGeom>
            <a:rect b="b" l="l" r="r" t="t"/>
            <a:pathLst>
              <a:path extrusionOk="0" h="2024785" w="183572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9"/>
          <p:cNvSpPr/>
          <p:nvPr/>
        </p:nvSpPr>
        <p:spPr>
          <a:xfrm>
            <a:off x="6809527" y="6033795"/>
            <a:ext cx="1991064" cy="824205"/>
          </a:xfrm>
          <a:custGeom>
            <a:rect b="b" l="l" r="r" t="t"/>
            <a:pathLst>
              <a:path extrusionOk="0" h="824205" w="1991064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9"/>
          <p:cNvSpPr/>
          <p:nvPr/>
        </p:nvSpPr>
        <p:spPr>
          <a:xfrm>
            <a:off x="10851696" y="5519196"/>
            <a:ext cx="1340305" cy="1338805"/>
          </a:xfrm>
          <a:custGeom>
            <a:rect b="b" l="l" r="r" t="t"/>
            <a:pathLst>
              <a:path extrusionOk="0" h="1338805" w="13403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9" name="Google Shape;309;p29" title="azure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30"/>
          <p:cNvSpPr txBox="1"/>
          <p:nvPr/>
        </p:nvSpPr>
        <p:spPr>
          <a:xfrm>
            <a:off x="643466" y="753627"/>
            <a:ext cx="5972487" cy="1738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2500" lnSpcReduction="20000"/>
          </a:bodyPr>
          <a:lstStyle/>
          <a:p>
            <a:pPr indent="0" lvl="0" marL="80391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1" lang="en-US" sz="5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KESME TAHTALARI VE BIÇAK RENK KODLARI</a:t>
            </a:r>
            <a:endParaRPr b="1" sz="5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30"/>
          <p:cNvSpPr/>
          <p:nvPr/>
        </p:nvSpPr>
        <p:spPr>
          <a:xfrm>
            <a:off x="6466609" y="1"/>
            <a:ext cx="2066948" cy="1621879"/>
          </a:xfrm>
          <a:custGeom>
            <a:rect b="b" l="l" r="r" t="t"/>
            <a:pathLst>
              <a:path extrusionOk="0" h="1621879" w="2066948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7" name="Google Shape;317;p30"/>
          <p:cNvPicPr preferRelativeResize="0"/>
          <p:nvPr/>
        </p:nvPicPr>
        <p:blipFill rotWithShape="1">
          <a:blip r:embed="rId3">
            <a:alphaModFix/>
          </a:blip>
          <a:srcRect b="22075" l="35001" r="17603" t="33397"/>
          <a:stretch/>
        </p:blipFill>
        <p:spPr>
          <a:xfrm>
            <a:off x="1841879" y="3101789"/>
            <a:ext cx="3831155" cy="2159978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sp>
        <p:nvSpPr>
          <p:cNvPr id="318" name="Google Shape;318;p30"/>
          <p:cNvSpPr/>
          <p:nvPr/>
        </p:nvSpPr>
        <p:spPr>
          <a:xfrm>
            <a:off x="9590726" y="4546703"/>
            <a:ext cx="569514" cy="569514"/>
          </a:xfrm>
          <a:prstGeom prst="ellipse">
            <a:avLst/>
          </a:prstGeom>
          <a:noFill/>
          <a:ln cap="flat" cmpd="sng" w="127000">
            <a:solidFill>
              <a:schemeClr val="accent5">
                <a:alpha val="94901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30"/>
          <p:cNvSpPr/>
          <p:nvPr/>
        </p:nvSpPr>
        <p:spPr>
          <a:xfrm>
            <a:off x="10930758" y="3236233"/>
            <a:ext cx="1261243" cy="1648694"/>
          </a:xfrm>
          <a:custGeom>
            <a:rect b="b" l="l" r="r" t="t"/>
            <a:pathLst>
              <a:path extrusionOk="0" h="1648694" w="1261243">
                <a:moveTo>
                  <a:pt x="824347" y="0"/>
                </a:moveTo>
                <a:cubicBezTo>
                  <a:pt x="938165" y="0"/>
                  <a:pt x="1046596" y="23067"/>
                  <a:pt x="1145220" y="64781"/>
                </a:cubicBezTo>
                <a:lnTo>
                  <a:pt x="1261243" y="127757"/>
                </a:lnTo>
                <a:lnTo>
                  <a:pt x="1261243" y="1520938"/>
                </a:lnTo>
                <a:lnTo>
                  <a:pt x="1145220" y="1583913"/>
                </a:lnTo>
                <a:cubicBezTo>
                  <a:pt x="1046596" y="1625627"/>
                  <a:pt x="938165" y="1648694"/>
                  <a:pt x="824347" y="1648694"/>
                </a:cubicBezTo>
                <a:cubicBezTo>
                  <a:pt x="369073" y="1648694"/>
                  <a:pt x="0" y="1279621"/>
                  <a:pt x="0" y="824347"/>
                </a:cubicBezTo>
                <a:cubicBezTo>
                  <a:pt x="0" y="369073"/>
                  <a:pt x="369073" y="0"/>
                  <a:pt x="8243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30"/>
          <p:cNvSpPr/>
          <p:nvPr/>
        </p:nvSpPr>
        <p:spPr>
          <a:xfrm rot="-1136562">
            <a:off x="7004836" y="5166682"/>
            <a:ext cx="1835725" cy="2024785"/>
          </a:xfrm>
          <a:custGeom>
            <a:rect b="b" l="l" r="r" t="t"/>
            <a:pathLst>
              <a:path extrusionOk="0" h="2024785" w="183572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30"/>
          <p:cNvSpPr/>
          <p:nvPr/>
        </p:nvSpPr>
        <p:spPr>
          <a:xfrm>
            <a:off x="6428804" y="6039059"/>
            <a:ext cx="1978348" cy="818941"/>
          </a:xfrm>
          <a:custGeom>
            <a:rect b="b" l="l" r="r" t="t"/>
            <a:pathLst>
              <a:path extrusionOk="0" h="824205" w="1991064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30"/>
          <p:cNvSpPr/>
          <p:nvPr/>
        </p:nvSpPr>
        <p:spPr>
          <a:xfrm>
            <a:off x="10851696" y="5519196"/>
            <a:ext cx="1340305" cy="1338805"/>
          </a:xfrm>
          <a:custGeom>
            <a:rect b="b" l="l" r="r" t="t"/>
            <a:pathLst>
              <a:path extrusionOk="0" h="1338805" w="13403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3" name="Google Shape;323;p30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31"/>
          <p:cNvSpPr txBox="1"/>
          <p:nvPr/>
        </p:nvSpPr>
        <p:spPr>
          <a:xfrm>
            <a:off x="994676" y="1077996"/>
            <a:ext cx="5114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Depolama Kriterleri</a:t>
            </a:r>
            <a:endParaRPr/>
          </a:p>
        </p:txBody>
      </p:sp>
      <p:sp>
        <p:nvSpPr>
          <p:cNvPr id="330" name="Google Shape;330;p31"/>
          <p:cNvSpPr txBox="1"/>
          <p:nvPr/>
        </p:nvSpPr>
        <p:spPr>
          <a:xfrm>
            <a:off x="838201" y="1825625"/>
            <a:ext cx="51141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881380" marR="59309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881380" marR="593090" rtl="0" algn="l">
              <a:lnSpc>
                <a:spcPct val="90000"/>
              </a:lnSpc>
              <a:spcBef>
                <a:spcPts val="95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Depolarda </a:t>
            </a: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FIFO </a:t>
            </a: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kuralı uygulanmalı 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1109980" marR="645160" rtl="0" algn="l">
              <a:lnSpc>
                <a:spcPct val="90000"/>
              </a:lnSpc>
              <a:spcBef>
                <a:spcPts val="287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İLK GİREN İLK ÇIKAR !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1109980" marR="702945" rtl="0" algn="l">
              <a:lnSpc>
                <a:spcPct val="90000"/>
              </a:lnSpc>
              <a:spcBef>
                <a:spcPts val="2805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InFirst Out! ( FIFO )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1"/>
          <p:cNvSpPr/>
          <p:nvPr/>
        </p:nvSpPr>
        <p:spPr>
          <a:xfrm>
            <a:off x="10752635" y="2507215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31"/>
          <p:cNvSpPr/>
          <p:nvPr/>
        </p:nvSpPr>
        <p:spPr>
          <a:xfrm flipH="1" rot="-6367811">
            <a:off x="7537061" y="1878543"/>
            <a:ext cx="4592562" cy="4592562"/>
          </a:xfrm>
          <a:prstGeom prst="arc">
            <a:avLst>
              <a:gd fmla="val 16200000" name="adj1"/>
              <a:gd fmla="val 20093138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ç mekan içeren bir resim&#10;&#10;Açıklama otomatik olarak oluşturuldu" id="333" name="Google Shape;33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05926" y="3385176"/>
            <a:ext cx="2987191" cy="1911802"/>
          </a:xfrm>
          <a:custGeom>
            <a:rect b="b" l="l" r="r" t="t"/>
            <a:pathLst>
              <a:path extrusionOk="0" h="2064564" w="2185353">
                <a:moveTo>
                  <a:pt x="65529" y="0"/>
                </a:moveTo>
                <a:lnTo>
                  <a:pt x="2119824" y="0"/>
                </a:lnTo>
                <a:cubicBezTo>
                  <a:pt x="2156015" y="0"/>
                  <a:pt x="2185353" y="29338"/>
                  <a:pt x="2185353" y="65529"/>
                </a:cubicBezTo>
                <a:lnTo>
                  <a:pt x="2185353" y="1999035"/>
                </a:lnTo>
                <a:cubicBezTo>
                  <a:pt x="2185353" y="2035226"/>
                  <a:pt x="2156015" y="2064564"/>
                  <a:pt x="2119824" y="2064564"/>
                </a:cubicBezTo>
                <a:lnTo>
                  <a:pt x="65529" y="2064564"/>
                </a:lnTo>
                <a:cubicBezTo>
                  <a:pt x="29338" y="2064564"/>
                  <a:pt x="0" y="2035226"/>
                  <a:pt x="0" y="1999035"/>
                </a:cubicBezTo>
                <a:lnTo>
                  <a:pt x="0" y="65529"/>
                </a:lnTo>
                <a:cubicBezTo>
                  <a:pt x="0" y="29338"/>
                  <a:pt x="29338" y="0"/>
                  <a:pt x="65529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pic>
        <p:nvPicPr>
          <p:cNvPr id="334" name="Google Shape;334;p31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/>
        </p:nvSpPr>
        <p:spPr>
          <a:xfrm>
            <a:off x="4136313" y="885890"/>
            <a:ext cx="3919374" cy="3212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ko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EĞİTİM KONULARI</a:t>
            </a:r>
            <a:endParaRPr b="1" i="0" sz="20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1165251" y="1965810"/>
            <a:ext cx="8429324" cy="21289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850">
            <a:spAutoFit/>
          </a:bodyPr>
          <a:lstStyle/>
          <a:p>
            <a:pPr indent="-34290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Gıda Güvenliği</a:t>
            </a:r>
            <a:endParaRPr b="0" i="0" sz="18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5080" rtl="0" algn="l">
              <a:lnSpc>
                <a:spcPct val="118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Gıda Güvenliğini Tehdit Eden Unsurlar</a:t>
            </a:r>
            <a:endParaRPr b="0" i="0" sz="18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5080" rtl="0" algn="l">
              <a:lnSpc>
                <a:spcPct val="118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Mal Kabul Uygulamaları</a:t>
            </a:r>
            <a:endParaRPr b="0" i="0" sz="18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205104" rtl="0" algn="l">
              <a:lnSpc>
                <a:spcPct val="158333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Hijyen ve Sanitasyon</a:t>
            </a:r>
            <a:endParaRPr b="0" i="0" sz="18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205104" rtl="0" algn="l">
              <a:lnSpc>
                <a:spcPct val="158333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Standardizasyon Uygulamaları Form ve Dökümantasyonların Önemi </a:t>
            </a:r>
            <a:endParaRPr b="0" i="0" sz="18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205104" rtl="0" algn="l">
              <a:lnSpc>
                <a:spcPct val="158333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Kritik Kontrol Noktaları</a:t>
            </a:r>
            <a:endParaRPr b="0" i="0" sz="18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37320" l="19977" r="45957" t="33271"/>
          <a:stretch/>
        </p:blipFill>
        <p:spPr>
          <a:xfrm>
            <a:off x="9352418" y="5456332"/>
            <a:ext cx="2740434" cy="1330746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id="95" name="Google Shape;95;p14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2"/>
          <p:cNvSpPr txBox="1"/>
          <p:nvPr/>
        </p:nvSpPr>
        <p:spPr>
          <a:xfrm>
            <a:off x="3280727" y="920741"/>
            <a:ext cx="5630545" cy="3206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ko"/>
              <a:buNone/>
            </a:pPr>
            <a:r>
              <a:rPr b="1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Depolama-Sergilemedeki Kriterler</a:t>
            </a:r>
            <a:endParaRPr b="1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40" name="Google Shape;340;p32"/>
          <p:cNvSpPr txBox="1"/>
          <p:nvPr/>
        </p:nvSpPr>
        <p:spPr>
          <a:xfrm>
            <a:off x="871417" y="2034629"/>
            <a:ext cx="9505035" cy="3992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Risk Grubuna Göre Dağılımı</a:t>
            </a:r>
            <a:endParaRPr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635" lvl="0" marL="2919095" marR="5080" rtl="0" algn="ctr">
              <a:lnSpc>
                <a:spcPct val="146900"/>
              </a:lnSpc>
              <a:spcBef>
                <a:spcPts val="1015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Pişmiş Ürünler </a:t>
            </a:r>
            <a:endParaRPr/>
          </a:p>
          <a:p>
            <a:pPr indent="-635" lvl="0" marL="2919095" marR="5080" rtl="0" algn="ctr">
              <a:lnSpc>
                <a:spcPct val="146900"/>
              </a:lnSpc>
              <a:spcBef>
                <a:spcPts val="1015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Meyve &amp; Sebze </a:t>
            </a:r>
            <a:endParaRPr/>
          </a:p>
          <a:p>
            <a:pPr indent="-635" lvl="0" marL="2919095" marR="5080" rtl="0" algn="ctr">
              <a:lnSpc>
                <a:spcPct val="146900"/>
              </a:lnSpc>
              <a:spcBef>
                <a:spcPts val="1015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Yarı pişmiş ürünler </a:t>
            </a:r>
            <a:endParaRPr/>
          </a:p>
          <a:p>
            <a:pPr indent="-635" lvl="0" marL="2919095" marR="5080" rtl="0" algn="ctr">
              <a:lnSpc>
                <a:spcPct val="146900"/>
              </a:lnSpc>
              <a:spcBef>
                <a:spcPts val="1015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Süt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2906395" marR="0" rtl="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Balık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2905760" marR="0" rtl="0" algn="ctr">
              <a:lnSpc>
                <a:spcPct val="100000"/>
              </a:lnSpc>
              <a:spcBef>
                <a:spcPts val="62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Kırmızı et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2905760" marR="0" rtl="0" algn="ctr">
              <a:lnSpc>
                <a:spcPct val="100000"/>
              </a:lnSpc>
              <a:spcBef>
                <a:spcPts val="1125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Beyaz Et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2906395" marR="0" rtl="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Sakatat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Hayvani yağ, kırmızı et, dana eti, domuz eti içeren bir resim&#10;&#10;Açıklama otomatik olarak oluşturuldu" id="341" name="Google Shape;34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88905" y="2164671"/>
            <a:ext cx="2516680" cy="1632932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descr="sütçülük, süt, yemek, gıda, bitkisel süt içeren bir resim&#10;&#10;Açıklama otomatik olarak oluşturuldu" id="342" name="Google Shape;34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52834" y="3939705"/>
            <a:ext cx="2452751" cy="1238249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descr="deniz mahsulü, limon, balık ürünleri, balık içeren bir resim&#10;&#10;Açıklama otomatik olarak oluşturuldu" id="343" name="Google Shape;343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52834" y="5343092"/>
            <a:ext cx="2516680" cy="123825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descr="yemek, gıda,  mutfak (yemek çeşitleri), et, tabak, yemek çeşidi içeren bir resim&#10;&#10;Açıklama otomatik olarak oluşturuldu" id="344" name="Google Shape;344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1417" y="2981137"/>
            <a:ext cx="2600324" cy="1733549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descr="doğal gıdalar, üretmek, mahsul, işlenmemiş gıda, mahalli yemek içeren bir resim&#10;&#10;Açıklama otomatik olarak oluşturuldu" id="345" name="Google Shape;345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07228" y="5030845"/>
            <a:ext cx="2857499" cy="1428749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id="346" name="Google Shape;346;p32" title="azure logo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33"/>
          <p:cNvSpPr txBox="1"/>
          <p:nvPr/>
        </p:nvSpPr>
        <p:spPr>
          <a:xfrm>
            <a:off x="838201" y="365125"/>
            <a:ext cx="539336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200723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Alet ve Ekipmanlar</a:t>
            </a:r>
            <a:endParaRPr/>
          </a:p>
        </p:txBody>
      </p:sp>
      <p:sp>
        <p:nvSpPr>
          <p:cNvPr id="353" name="Google Shape;353;p33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33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55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Yıkanabilir ve dezenfekte edilebilir malzemeden olmalı.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5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Paslı malzeme kullanılmamalı.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5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Üretim alanlarında tahta malzeme kullanılmamalı.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5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Kırık, çatlak vb. alet, ekipman kullanılmamalı.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5600" marR="0" rtl="0" algn="l">
              <a:lnSpc>
                <a:spcPct val="90000"/>
              </a:lnSpc>
              <a:spcBef>
                <a:spcPts val="21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Krom nikel malzemeler tercih edilmeli.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5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Boyası çıkabilecek malzeme kullanılmamalı.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5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Belli periyotta bakımı yapılmalı.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5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Civata, somun vb. malzemelerin ürün ile teması engellenmeli.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33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33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7" name="Google Shape;357;p33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iç mekan, mutfak tezgahı, mutfak, beyaz eşya içeren bir resim&#10;&#10;Açıklama otomatik olarak oluşturuldu" id="358" name="Google Shape;35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844440"/>
            <a:ext cx="2066062" cy="1629570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359" name="Google Shape;359;p33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33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1" name="Google Shape;361;p33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4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34"/>
          <p:cNvSpPr txBox="1"/>
          <p:nvPr/>
        </p:nvSpPr>
        <p:spPr>
          <a:xfrm>
            <a:off x="838201" y="365125"/>
            <a:ext cx="539336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91313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alibri"/>
              <a:buNone/>
            </a:pPr>
            <a:r>
              <a:rPr b="1" lang="en-US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Temizlik ve Dezenfeksiyon Uygulamaları</a:t>
            </a:r>
            <a:endParaRPr b="1"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34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34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55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Prosedürlerde belirtilen kimyasallar ile belirlenen periyotta ve belirtilen şekilde uygulamalar yapılmalı.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4965" marR="5080" rtl="0" algn="l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Tüm kör noktaların ve detay temizliğin her gün iş bitimi yapıldığından emin olunmalı.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5600" marR="0" rtl="0" algn="l">
              <a:lnSpc>
                <a:spcPct val="9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Zemindeki kaba pislikler toplanmalı.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5600" marR="0" rtl="0" algn="l">
              <a:lnSpc>
                <a:spcPct val="900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Kir tipine göre kimyasallar kullanılmalı.</a:t>
            </a:r>
            <a:endParaRPr/>
          </a:p>
          <a:p>
            <a:pPr indent="-228600" lvl="0" marL="355600" marR="0" rtl="0" algn="l">
              <a:lnSpc>
                <a:spcPct val="900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Kimyasallar doğru konsantrasyonda kullanılmalı.</a:t>
            </a:r>
            <a:endParaRPr/>
          </a:p>
          <a:p>
            <a:pPr indent="-228600" lvl="0" marL="355600" marR="0" rtl="0" algn="l">
              <a:lnSpc>
                <a:spcPct val="900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Durulama iyi yapılmalı.</a:t>
            </a:r>
            <a:endParaRPr/>
          </a:p>
          <a:p>
            <a:pPr indent="-121443" lvl="0" marL="355600" marR="0" rtl="0" algn="l">
              <a:lnSpc>
                <a:spcPct val="900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None/>
            </a:pPr>
            <a:r>
              <a:t/>
            </a:r>
            <a:endParaRPr baseline="30000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34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34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2" name="Google Shape;372;p34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giyim, çizgi film, ayakkabı, çizim içeren bir resim&#10;&#10;Açıklama otomatik olarak oluşturuldu" id="373" name="Google Shape;37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760488"/>
            <a:ext cx="2066062" cy="1797474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374" name="Google Shape;374;p34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34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6" name="Google Shape;376;p34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5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35"/>
          <p:cNvSpPr txBox="1"/>
          <p:nvPr/>
        </p:nvSpPr>
        <p:spPr>
          <a:xfrm>
            <a:off x="1138076" y="730175"/>
            <a:ext cx="5393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Personel Hijyeni 1</a:t>
            </a:r>
            <a:endParaRPr b="1"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35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35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81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Günlük banyo yapılmalı.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0365" marR="304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Günlük tırnak temizliği, tırnaklarınızı kısa ve temiz tutunuz, tırnak cilası, oje, kına vb. kullanmayınız.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109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Düzenli olarak sakal tıraşı olunuz.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49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Gıda ile çalışırken eldiven ,bone, maske kullanılmalı.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0365" marR="67183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Molalardan dönüşte, wclerden çıkışta, üretim alanına girişte eller hijyenik bir şekilde yıkanmalı.</a:t>
            </a:r>
            <a:endParaRPr/>
          </a:p>
          <a:p>
            <a:pPr indent="-228600" lvl="0" marL="380365" marR="67183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Gıda ile çalışılırken saat, küpe, kolye, yüzük, bilezik vb. takılmamalı.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35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35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7" name="Google Shape;387;p35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çizgi film içeren bir resim&#10;&#10;Açıklama otomatik olarak oluşturuldu" id="388" name="Google Shape;38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5168536"/>
            <a:ext cx="2066062" cy="981379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389" name="Google Shape;389;p35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35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1" name="Google Shape;391;p35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6"/>
          <p:cNvSpPr/>
          <p:nvPr/>
        </p:nvSpPr>
        <p:spPr>
          <a:xfrm>
            <a:off x="221650" y="365125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36"/>
          <p:cNvSpPr txBox="1"/>
          <p:nvPr/>
        </p:nvSpPr>
        <p:spPr>
          <a:xfrm>
            <a:off x="1112001" y="638925"/>
            <a:ext cx="5393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Personel Hijyeni 2</a:t>
            </a:r>
            <a:endParaRPr b="1"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36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36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4005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Temiz iş kıyafeti ve önlük kullanılması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599" lvl="0" marL="439419" marR="30480" rtl="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İş elbisesi içine gerekli olmayan madde ( Saç tokası ,çakmak, sigara, cep telefonu vb.) koymayınız.</a:t>
            </a:r>
            <a:endParaRPr/>
          </a:p>
          <a:p>
            <a:pPr indent="-228599" lvl="0" marL="439419" marR="30480" rtl="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Personel soyunma odalarını ve dolaplarını temiz tutmalıyız.</a:t>
            </a:r>
            <a:endParaRPr/>
          </a:p>
          <a:p>
            <a:pPr indent="-228600" lvl="0" marL="440055" marR="0" rtl="0" algn="l">
              <a:lnSpc>
                <a:spcPct val="90000"/>
              </a:lnSpc>
              <a:spcBef>
                <a:spcPts val="245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Ağır parfüm ve losyon kullanmayınız.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40055" marR="0" rtl="0" algn="l">
              <a:lnSpc>
                <a:spcPct val="900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Belirlenmiş alanların dışında sigara içmeyiniz.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40055" marR="0" rtl="0" algn="l">
              <a:lnSpc>
                <a:spcPct val="90000"/>
              </a:lnSpc>
              <a:spcBef>
                <a:spcPts val="345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İş kıyafetleri ile otel dışına çıkmayınız.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36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36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02" name="Google Shape;402;p36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metin, ekran görüntüsü, tasarım, yara bandı içeren bir resim&#10;&#10;Açıklama otomatik olarak oluşturuldu" id="403" name="Google Shape;403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626194"/>
            <a:ext cx="2066062" cy="2066062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404" name="Google Shape;404;p36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36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6" name="Google Shape;406;p36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7"/>
          <p:cNvSpPr txBox="1"/>
          <p:nvPr/>
        </p:nvSpPr>
        <p:spPr>
          <a:xfrm>
            <a:off x="2146216" y="639218"/>
            <a:ext cx="7899568" cy="5679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57600">
            <a:spAutoFit/>
          </a:bodyPr>
          <a:lstStyle/>
          <a:p>
            <a:pPr indent="0" lvl="0" marL="243268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ko"/>
              <a:buNone/>
            </a:pPr>
            <a:r>
              <a:rPr b="1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Standardizasyon</a:t>
            </a:r>
            <a:endParaRPr b="1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12" name="Google Shape;412;p37"/>
          <p:cNvSpPr txBox="1"/>
          <p:nvPr/>
        </p:nvSpPr>
        <p:spPr>
          <a:xfrm>
            <a:off x="871416" y="1897553"/>
            <a:ext cx="8723157" cy="1724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075">
            <a:spAutoFit/>
          </a:bodyPr>
          <a:lstStyle/>
          <a:p>
            <a:pPr indent="-34290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Amacı standartlara uygun kaliteli mal ve hizmet üretmektir.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Gıda kalitesinin standardizasyonu için yapılacak uygulamalar;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1)Standardizasyon ekibinin oluşturulması 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2)Oluşturulan yemek reçetelerine uygun üretim gerçekleştirilmesi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4965" marR="359410" rtl="0" algn="l">
              <a:lnSpc>
                <a:spcPct val="104200"/>
              </a:lnSpc>
              <a:spcBef>
                <a:spcPts val="209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3) Gıda kalitesini tehdit eden unsurların periyodik aralıklarla gerçekleştirilecek toplantılarda görüşülmesi</a:t>
            </a:r>
            <a:endParaRPr baseline="30000"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13" name="Google Shape;413;p37"/>
          <p:cNvSpPr txBox="1"/>
          <p:nvPr/>
        </p:nvSpPr>
        <p:spPr>
          <a:xfrm>
            <a:off x="871416" y="3666603"/>
            <a:ext cx="6096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98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</a:pPr>
            <a:r>
              <a:rPr baseline="30000" lang="en-US" sz="24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4) Düzeltici faaliyetler ve önerilerin görüşülmesi</a:t>
            </a:r>
            <a:endParaRPr baseline="30000" sz="24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414" name="Google Shape;414;p37" title="azure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38"/>
          <p:cNvSpPr txBox="1"/>
          <p:nvPr/>
        </p:nvSpPr>
        <p:spPr>
          <a:xfrm>
            <a:off x="838201" y="365125"/>
            <a:ext cx="539336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134366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Standardizasyonun Faydaları</a:t>
            </a:r>
            <a:endParaRPr/>
          </a:p>
        </p:txBody>
      </p:sp>
      <p:sp>
        <p:nvSpPr>
          <p:cNvPr id="421" name="Google Shape;421;p38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38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80365" marR="304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Üretimin belirli plan ve programlara göre yapılmasına yardımcı olur.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Uygun kalite ve seri imalâta imkân sağlar.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Kayıp ve artıkları asgariye indirir, maliyeti düşürür.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Verimliliği artırır.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0365" marR="738505" rtl="0" algn="l">
              <a:lnSpc>
                <a:spcPct val="90000"/>
              </a:lnSpc>
              <a:spcBef>
                <a:spcPts val="76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Depolamayı ve taşımayı kolaylaştırır, stokların azalmasını sağlar.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38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38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5" name="Google Shape;425;p38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sütçülük, çerez, atıştırmalık, yemek, gıda, iç mekan içeren bir resim&#10;&#10;Açıklama otomatik olarak oluşturuldu" id="426" name="Google Shape;426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5003251"/>
            <a:ext cx="2066062" cy="1311948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427" name="Google Shape;427;p38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38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9" name="Google Shape;429;p38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9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39"/>
          <p:cNvSpPr txBox="1"/>
          <p:nvPr/>
        </p:nvSpPr>
        <p:spPr>
          <a:xfrm>
            <a:off x="643466" y="1950235"/>
            <a:ext cx="5785338" cy="18075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2392045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eko"/>
              <a:buNone/>
            </a:pPr>
            <a:r>
              <a:rPr b="1" lang="en-US" sz="36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PÜKO DÖNGÜSÜ</a:t>
            </a:r>
            <a:endParaRPr/>
          </a:p>
        </p:txBody>
      </p:sp>
      <p:sp>
        <p:nvSpPr>
          <p:cNvPr id="436" name="Google Shape;436;p39"/>
          <p:cNvSpPr/>
          <p:nvPr/>
        </p:nvSpPr>
        <p:spPr>
          <a:xfrm>
            <a:off x="6466609" y="1"/>
            <a:ext cx="2066948" cy="1621879"/>
          </a:xfrm>
          <a:custGeom>
            <a:rect b="b" l="l" r="r" t="t"/>
            <a:pathLst>
              <a:path extrusionOk="0" h="1621879" w="2066948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aire, grafik, logo, metin içeren bir resim&#10;&#10;Açıklama otomatik olarak oluşturuldu" id="437" name="Google Shape;43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69699" y="4328004"/>
            <a:ext cx="2746576" cy="1959762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sp>
        <p:nvSpPr>
          <p:cNvPr id="438" name="Google Shape;438;p39"/>
          <p:cNvSpPr/>
          <p:nvPr/>
        </p:nvSpPr>
        <p:spPr>
          <a:xfrm>
            <a:off x="9590726" y="4546703"/>
            <a:ext cx="569514" cy="569514"/>
          </a:xfrm>
          <a:prstGeom prst="ellipse">
            <a:avLst/>
          </a:prstGeom>
          <a:noFill/>
          <a:ln cap="flat" cmpd="sng" w="127000">
            <a:solidFill>
              <a:schemeClr val="accent5">
                <a:alpha val="94901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39"/>
          <p:cNvSpPr/>
          <p:nvPr/>
        </p:nvSpPr>
        <p:spPr>
          <a:xfrm>
            <a:off x="10930758" y="3236233"/>
            <a:ext cx="1261243" cy="1648694"/>
          </a:xfrm>
          <a:custGeom>
            <a:rect b="b" l="l" r="r" t="t"/>
            <a:pathLst>
              <a:path extrusionOk="0" h="1648694" w="1261243">
                <a:moveTo>
                  <a:pt x="824347" y="0"/>
                </a:moveTo>
                <a:cubicBezTo>
                  <a:pt x="938165" y="0"/>
                  <a:pt x="1046596" y="23067"/>
                  <a:pt x="1145220" y="64781"/>
                </a:cubicBezTo>
                <a:lnTo>
                  <a:pt x="1261243" y="127757"/>
                </a:lnTo>
                <a:lnTo>
                  <a:pt x="1261243" y="1520938"/>
                </a:lnTo>
                <a:lnTo>
                  <a:pt x="1145220" y="1583913"/>
                </a:lnTo>
                <a:cubicBezTo>
                  <a:pt x="1046596" y="1625627"/>
                  <a:pt x="938165" y="1648694"/>
                  <a:pt x="824347" y="1648694"/>
                </a:cubicBezTo>
                <a:cubicBezTo>
                  <a:pt x="369073" y="1648694"/>
                  <a:pt x="0" y="1279621"/>
                  <a:pt x="0" y="824347"/>
                </a:cubicBezTo>
                <a:cubicBezTo>
                  <a:pt x="0" y="369073"/>
                  <a:pt x="369073" y="0"/>
                  <a:pt x="8243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39"/>
          <p:cNvSpPr/>
          <p:nvPr/>
        </p:nvSpPr>
        <p:spPr>
          <a:xfrm rot="-1136562">
            <a:off x="7004836" y="5166682"/>
            <a:ext cx="1835725" cy="2024785"/>
          </a:xfrm>
          <a:custGeom>
            <a:rect b="b" l="l" r="r" t="t"/>
            <a:pathLst>
              <a:path extrusionOk="0" h="2024785" w="183572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39"/>
          <p:cNvSpPr/>
          <p:nvPr/>
        </p:nvSpPr>
        <p:spPr>
          <a:xfrm>
            <a:off x="6428804" y="6039059"/>
            <a:ext cx="1978348" cy="818941"/>
          </a:xfrm>
          <a:custGeom>
            <a:rect b="b" l="l" r="r" t="t"/>
            <a:pathLst>
              <a:path extrusionOk="0" h="824205" w="1991064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39"/>
          <p:cNvSpPr/>
          <p:nvPr/>
        </p:nvSpPr>
        <p:spPr>
          <a:xfrm>
            <a:off x="10851696" y="5519196"/>
            <a:ext cx="1340305" cy="1338805"/>
          </a:xfrm>
          <a:custGeom>
            <a:rect b="b" l="l" r="r" t="t"/>
            <a:pathLst>
              <a:path extrusionOk="0" h="1338805" w="13403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3" name="Google Shape;443;p39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0"/>
          <p:cNvSpPr txBox="1"/>
          <p:nvPr/>
        </p:nvSpPr>
        <p:spPr>
          <a:xfrm>
            <a:off x="2529674" y="925647"/>
            <a:ext cx="7132651" cy="382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"/>
              <a:buNone/>
            </a:pPr>
            <a:r>
              <a:rPr b="1" lang="en-US" sz="24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Kritik </a:t>
            </a:r>
            <a:r>
              <a:rPr b="1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Kontrol</a:t>
            </a:r>
            <a:r>
              <a:rPr b="1" lang="en-US" sz="24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 Noktaları Akış Şeması</a:t>
            </a:r>
            <a:endParaRPr b="1" sz="24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449" name="Google Shape;449;p40"/>
          <p:cNvPicPr preferRelativeResize="0"/>
          <p:nvPr/>
        </p:nvPicPr>
        <p:blipFill rotWithShape="1">
          <a:blip r:embed="rId3">
            <a:alphaModFix/>
          </a:blip>
          <a:srcRect b="18246" l="32064" r="19022" t="28395"/>
          <a:stretch/>
        </p:blipFill>
        <p:spPr>
          <a:xfrm>
            <a:off x="1851069" y="1972633"/>
            <a:ext cx="5860058" cy="3594168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id="450" name="Google Shape;450;p40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41"/>
          <p:cNvSpPr txBox="1"/>
          <p:nvPr/>
        </p:nvSpPr>
        <p:spPr>
          <a:xfrm>
            <a:off x="2162175" y="809625"/>
            <a:ext cx="4069386" cy="8810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 lnSpcReduction="20000"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Form Dokümantasyon Kayıt</a:t>
            </a:r>
            <a:endParaRPr b="1"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41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41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69900" marR="50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Söz uçar yazı kalır mantığıyla, yaptığımız tüm uygulamalarımızı kayıt altına almalıyız ve bu kayıtları saklamalıyız.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41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41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1" name="Google Shape;461;p41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ekran görüntüsü, çizgi film, çizim içeren bir resim&#10;&#10;Açıklama otomatik olarak oluşturuldu" id="462" name="Google Shape;462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5093641"/>
            <a:ext cx="2066062" cy="1131169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463" name="Google Shape;463;p41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41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5" name="Google Shape;465;p41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/>
        </p:nvSpPr>
        <p:spPr>
          <a:xfrm>
            <a:off x="1775792" y="524163"/>
            <a:ext cx="7398066" cy="682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1550">
            <a:spAutoFit/>
          </a:bodyPr>
          <a:lstStyle/>
          <a:p>
            <a:pPr indent="0" lvl="0" marL="215074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ko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YÖNETİM SİSTEMLERİMİZ</a:t>
            </a:r>
            <a:endParaRPr b="1" i="0" sz="20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871417" y="2018357"/>
            <a:ext cx="4115362" cy="36138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-285750" lvl="0" marL="298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 Symbols"/>
              <a:buChar char="⮚"/>
            </a:pPr>
            <a:r>
              <a:rPr b="1" i="0" lang="en-US" sz="20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Gıda Güvenliği Yönetim Sistemi (ISO 22000:2018)</a:t>
            </a:r>
            <a:endParaRPr b="1" i="0" sz="20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 Symbols"/>
              <a:buChar char="⮚"/>
            </a:pPr>
            <a:r>
              <a:rPr b="1" i="0" lang="en-US" sz="20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Sefa Hotels </a:t>
            </a:r>
            <a:endParaRPr/>
          </a:p>
          <a:p>
            <a:pPr indent="-222250" lvl="0" marL="3556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 Symbols"/>
              <a:buChar char="⮚"/>
            </a:pPr>
            <a:r>
              <a:rPr b="1" i="0" lang="en-US" sz="20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GSCT </a:t>
            </a:r>
            <a:endParaRPr/>
          </a:p>
          <a:p>
            <a:pPr indent="-222250" lvl="0" marL="3556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 Symbols"/>
              <a:buChar char="⮚"/>
            </a:pPr>
            <a:r>
              <a:rPr b="1" i="0" lang="en-US" sz="20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ISO 5000I  Enerji Yönetim Sistemleri</a:t>
            </a:r>
            <a:endParaRPr/>
          </a:p>
          <a:p>
            <a:pPr indent="0" lvl="0" marL="127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 Symbols"/>
              <a:buChar char="⮚"/>
            </a:pPr>
            <a:r>
              <a:rPr b="1" i="0" lang="en-US" sz="20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   Mavi Bayrak </a:t>
            </a:r>
            <a:endParaRPr/>
          </a:p>
          <a:p>
            <a:pPr indent="-234315" lvl="0" marL="3556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171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34315" lvl="0" marL="3556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171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34315" lvl="0" marL="3556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171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metin, logo, yazı tipi, ticari marka içeren bir resim&#10;&#10;Açıklama otomatik olarak oluşturuldu" id="102" name="Google Shape;10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2336" y="5381141"/>
            <a:ext cx="1625002" cy="106043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descr="logo, daire, yazı tipi, grafik içeren bir resim" id="103" name="Google Shape;10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92713" y="5381141"/>
            <a:ext cx="1381703" cy="1067828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id="104" name="Google Shape;104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99229" y="5351129"/>
            <a:ext cx="1423976" cy="1073502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id="105" name="Google Shape;105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66253" y="5381141"/>
            <a:ext cx="1989857" cy="1150514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823896" y="5323930"/>
            <a:ext cx="1750781" cy="1204912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pic>
        <p:nvPicPr>
          <p:cNvPr id="107" name="Google Shape;107;p15" title="azure logo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42"/>
          <p:cNvSpPr txBox="1"/>
          <p:nvPr/>
        </p:nvSpPr>
        <p:spPr>
          <a:xfrm>
            <a:off x="838201" y="365125"/>
            <a:ext cx="539336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125920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İyi Gıda Güvenliği Sonuçları</a:t>
            </a:r>
            <a:endParaRPr/>
          </a:p>
        </p:txBody>
      </p:sp>
      <p:sp>
        <p:nvSpPr>
          <p:cNvPr id="472" name="Google Shape;472;p42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42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584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83"/>
              <a:buFont typeface="Arial"/>
              <a:buChar char="•"/>
            </a:pPr>
            <a:r>
              <a:rPr baseline="30000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Misafir Memnuniyeti</a:t>
            </a:r>
            <a:endParaRPr baseline="30000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584200" marR="0" rtl="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2083"/>
              <a:buFont typeface="Arial"/>
              <a:buChar char="•"/>
            </a:pPr>
            <a:r>
              <a:rPr baseline="30000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Ürün kalitesinde süreklilik</a:t>
            </a:r>
            <a:endParaRPr baseline="30000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584200" marR="0" rtl="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2083"/>
              <a:buFont typeface="Arial"/>
              <a:buChar char="•"/>
            </a:pPr>
            <a:r>
              <a:rPr baseline="30000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İyi imaj, artan talep</a:t>
            </a:r>
            <a:endParaRPr baseline="30000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584200" marR="0" rtl="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2083"/>
              <a:buFont typeface="Arial"/>
              <a:buChar char="•"/>
            </a:pPr>
            <a:r>
              <a:rPr baseline="30000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Ürünü raf ömrü süresince değerlendirme, azalan maliyetler</a:t>
            </a:r>
            <a:endParaRPr baseline="30000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584200" marR="0" rtl="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2083"/>
              <a:buFont typeface="Arial"/>
              <a:buChar char="•"/>
            </a:pPr>
            <a:r>
              <a:rPr baseline="30000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Yasalara uygunluk</a:t>
            </a:r>
            <a:endParaRPr baseline="30000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74" name="Google Shape;474;p42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42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76" name="Google Shape;476;p42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iç mekan, yemek, gıda, meyve, doğal gıdalar içeren bir resim&#10;&#10;Açıklama otomatik olarak oluşturuldu" id="477" name="Google Shape;477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66513" y="5290961"/>
            <a:ext cx="2962234" cy="1526381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05"/>
              </a:srgbClr>
            </a:outerShdw>
          </a:effectLst>
        </p:spPr>
      </p:pic>
      <p:sp>
        <p:nvSpPr>
          <p:cNvPr id="478" name="Google Shape;478;p42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42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0" name="Google Shape;480;p42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43"/>
          <p:cNvSpPr txBox="1"/>
          <p:nvPr/>
        </p:nvSpPr>
        <p:spPr>
          <a:xfrm>
            <a:off x="525300" y="1221076"/>
            <a:ext cx="78468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123761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Calibri"/>
              <a:buNone/>
            </a:pPr>
            <a:r>
              <a:rPr b="1" lang="en-US" sz="4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Kötü Gıda Güvenliği Sonuçları</a:t>
            </a:r>
            <a:endParaRPr b="1" sz="4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43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p43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584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75"/>
              <a:buFont typeface="Arial"/>
              <a:buChar char="•"/>
            </a:pPr>
            <a:r>
              <a:rPr baseline="30000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Misafir tepkisi, kötü imaj !</a:t>
            </a:r>
            <a:endParaRPr baseline="30000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5842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875"/>
              <a:buFont typeface="Arial"/>
              <a:buChar char="•"/>
            </a:pPr>
            <a:r>
              <a:rPr baseline="30000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Gıdaya mikroorganizma bulaşması</a:t>
            </a:r>
            <a:endParaRPr baseline="30000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5842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875"/>
              <a:buFont typeface="Arial"/>
              <a:buChar char="•"/>
            </a:pPr>
            <a:r>
              <a:rPr baseline="30000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Gıda zehirlenmeleri</a:t>
            </a:r>
            <a:endParaRPr baseline="30000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5842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875"/>
              <a:buFont typeface="Arial"/>
              <a:buChar char="•"/>
            </a:pPr>
            <a:r>
              <a:rPr baseline="30000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Haşere</a:t>
            </a:r>
            <a:endParaRPr baseline="30000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5842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875"/>
              <a:buFont typeface="Arial"/>
              <a:buChar char="•"/>
            </a:pPr>
            <a:r>
              <a:rPr baseline="30000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Azalan talep, artan ürün firesi ve maliyetler</a:t>
            </a:r>
            <a:endParaRPr baseline="30000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584200" marR="0" rtl="0" algn="l">
              <a:lnSpc>
                <a:spcPct val="90000"/>
              </a:lnSpc>
              <a:spcBef>
                <a:spcPts val="570"/>
              </a:spcBef>
              <a:spcAft>
                <a:spcPts val="0"/>
              </a:spcAft>
              <a:buClr>
                <a:schemeClr val="dk1"/>
              </a:buClr>
              <a:buSzPts val="1875"/>
              <a:buFont typeface="Arial"/>
              <a:buChar char="•"/>
            </a:pPr>
            <a:r>
              <a:rPr baseline="30000" lang="en-US" sz="2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Resmi makamlardan alınan cezalar</a:t>
            </a:r>
            <a:endParaRPr baseline="30000" sz="20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89" name="Google Shape;489;p43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43"/>
          <p:cNvSpPr/>
          <p:nvPr/>
        </p:nvSpPr>
        <p:spPr>
          <a:xfrm>
            <a:off x="6892520" y="-286825"/>
            <a:ext cx="2095302" cy="1403648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91" name="Google Shape;491;p43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id="492" name="Google Shape;49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5078146"/>
            <a:ext cx="2066062" cy="1162159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493" name="Google Shape;493;p43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43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95" name="Google Shape;495;p43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4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44"/>
          <p:cNvSpPr txBox="1"/>
          <p:nvPr/>
        </p:nvSpPr>
        <p:spPr>
          <a:xfrm>
            <a:off x="1800787" y="580173"/>
            <a:ext cx="6217397" cy="11105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1397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UNUTMAYACAKLARIMIZ !</a:t>
            </a:r>
            <a:endParaRPr/>
          </a:p>
        </p:txBody>
      </p:sp>
      <p:sp>
        <p:nvSpPr>
          <p:cNvPr id="502" name="Google Shape;502;p44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44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31164" marR="297370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62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Gıdalar için tehlikeli sıcaklık aralığı  </a:t>
            </a:r>
            <a:r>
              <a:rPr baseline="30000"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10 C</a:t>
            </a:r>
            <a:r>
              <a:rPr b="1" baseline="30000"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ile 65 C</a:t>
            </a:r>
            <a:r>
              <a:rPr b="1" baseline="30000"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0 </a:t>
            </a:r>
            <a:r>
              <a:rPr baseline="30000"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arası</a:t>
            </a:r>
            <a:endParaRPr baseline="30000"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114300" lvl="0" marL="342900" marR="0" rtl="0" algn="l">
              <a:lnSpc>
                <a:spcPct val="90000"/>
              </a:lnSpc>
              <a:spcBef>
                <a:spcPts val="23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31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62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Çapraz kontaminasyonaneden olmamak.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114300" lvl="0" marL="342900" marR="0" rtl="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431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62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Kişisel temizliğimize dikkat etmek.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114300" lvl="0" marL="342900" marR="0" rtl="0" algn="l">
              <a:lnSpc>
                <a:spcPct val="90000"/>
              </a:lnSpc>
              <a:spcBef>
                <a:spcPts val="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431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62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Depolama ve sergileme koşullarına dikkat etmek.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114300" lvl="0" marL="342900" marR="0" rtl="0" algn="l">
              <a:lnSpc>
                <a:spcPct val="90000"/>
              </a:lnSpc>
              <a:spcBef>
                <a:spcPts val="22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-228600" lvl="0" marL="431800" marR="0" rtl="0" algn="l">
              <a:lnSpc>
                <a:spcPct val="90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2062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Temizlik ve dezenfeksiyon uygulamalarını yerine getirmek.</a:t>
            </a:r>
            <a:endParaRPr sz="1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4" name="Google Shape;504;p44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44"/>
          <p:cNvSpPr/>
          <p:nvPr/>
        </p:nvSpPr>
        <p:spPr>
          <a:xfrm>
            <a:off x="7613057" y="-625825"/>
            <a:ext cx="2095302" cy="1403648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6" name="Google Shape;506;p44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taslak, çizgi sanatı, kırpıntı çizim, çizim içeren bir resim&#10;&#10;Açıklama otomatik olarak oluşturuldu" id="507" name="Google Shape;50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648863"/>
            <a:ext cx="2066062" cy="2020724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508" name="Google Shape;508;p44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44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0" name="Google Shape;510;p44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Google Shape;51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71854" y="0"/>
            <a:ext cx="2246335" cy="6867036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4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TEŞEKKÜRLER</a:t>
            </a:r>
            <a:endParaRPr sz="180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7" name="Google Shape;517;p45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7145" y="691025"/>
            <a:ext cx="2897724" cy="269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45" title="Bir başlık ekleyi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85450" y="2412025"/>
            <a:ext cx="54864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1447226" y="478000"/>
            <a:ext cx="5393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Gıda Güvenliği Nedir?</a:t>
            </a:r>
            <a:endParaRPr b="1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55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Gıda güvenliği, gıdalarda olabilecek fiziksel (saç,tırnak,cam,plastikvb), kimyasal (gıda katkı maddeleri, tarım ilaçları vb) ve biyolojik (bakteri,virüsve parazitlerden kaynaklı) zararların bertaraf edilmesi için alınan tedbirler bütünüdür.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0365" marR="850900" rtl="0" algn="l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Sağlıklı ve güvenli gıdaların üretimi ve temini, sağlıklı beslenmenin en temel ve vazgeçilmez unsurudur.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0365" marR="30480" rtl="0" algn="l">
              <a:lnSpc>
                <a:spcPct val="90000"/>
              </a:lnSpc>
              <a:spcBef>
                <a:spcPts val="4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Gıda güvenliğini etkileyen tehlikelerin bir çoğu üretim sırasındaki bazı hatalı uygulamalardan kaynaklanmaktadır.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Fakat güvenli gıda üretmek yalnızca üretimin işi değildir.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11785" marR="75692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Dolayısıyla güvenilir gıda üretimini sağlayabilmek için üretim öncesi, üretim esnası ve üretim sonrası tüm aşamalar izlenebilir olmalıdır.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21443" lvl="0" marL="355600" marR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8" name="Google Shape;118;p16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çizim, oğlan, meyve, çizgi film içeren bir resim&#10;&#10;Açıklama otomatik olarak oluşturuldu" id="119" name="Google Shape;11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928356"/>
            <a:ext cx="2066062" cy="1461739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120" name="Google Shape;120;p16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Google Shape;122;p16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2206487" y="365125"/>
            <a:ext cx="402507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Risk Yönetimi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7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7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54965" marR="76898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Gıda maddesinde bir tehlikenin olma olasılığıdır. Bir diğer deyişle gıdalar bulaşma durumları göz  önüne alınarak uygun koşullarda ve uygun işlemlerle yapılmadığında, gıda tüketimi sonucu hastalık oluşabilme durumudur.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4965" marR="128904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Etkin bir sağlık ve güvenlik yönetim sistemi, tehlikeleri tanımlamaya ve var olan kontrol önlemlerini belirlemeye yardımcı olacaktır.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54965" marR="498475" rtl="0" algn="l">
              <a:lnSpc>
                <a:spcPct val="90000"/>
              </a:lnSpc>
              <a:spcBef>
                <a:spcPts val="111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Tehlikeleri belirleme sürecinin ve kabul edilen risk azaltma eylemlerinin, uygulandıklarından ve istenilen sonuçları verdiklerinden emin olmak üzere düzenli bir şekilde izlenmeleri gerekir.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7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7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3" name="Google Shape;133;p17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oyuncak, çizgi film içeren bir resim" id="134" name="Google Shape;13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610302"/>
            <a:ext cx="2066062" cy="2097847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135" name="Google Shape;135;p17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p17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643466" y="2428875"/>
            <a:ext cx="5452534" cy="13288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2500" lnSpcReduction="10000"/>
          </a:bodyPr>
          <a:lstStyle/>
          <a:p>
            <a:pPr indent="0" lvl="0" marL="1584325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1" lang="en-US" sz="5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Gıda Güvenliği İçin Sıcaklıklar</a:t>
            </a:r>
            <a:endParaRPr b="1" sz="5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6466609" y="1"/>
            <a:ext cx="2066948" cy="1621879"/>
          </a:xfrm>
          <a:custGeom>
            <a:rect b="b" l="l" r="r" t="t"/>
            <a:pathLst>
              <a:path extrusionOk="0" h="1621879" w="2066948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9487" y="1802367"/>
            <a:ext cx="3533993" cy="2314890"/>
          </a:xfrm>
          <a:custGeom>
            <a:rect b="b" l="l" r="r" t="t"/>
            <a:pathLst>
              <a:path extrusionOk="0" h="1856167" w="1964763">
                <a:moveTo>
                  <a:pt x="34265" y="0"/>
                </a:moveTo>
                <a:lnTo>
                  <a:pt x="1930498" y="0"/>
                </a:lnTo>
                <a:cubicBezTo>
                  <a:pt x="1949422" y="0"/>
                  <a:pt x="1964763" y="15341"/>
                  <a:pt x="1964763" y="34265"/>
                </a:cubicBezTo>
                <a:lnTo>
                  <a:pt x="1964763" y="1821902"/>
                </a:lnTo>
                <a:cubicBezTo>
                  <a:pt x="1964763" y="1840826"/>
                  <a:pt x="1949422" y="1856167"/>
                  <a:pt x="1930498" y="1856167"/>
                </a:cubicBezTo>
                <a:lnTo>
                  <a:pt x="34265" y="1856167"/>
                </a:lnTo>
                <a:cubicBezTo>
                  <a:pt x="15341" y="1856167"/>
                  <a:pt x="0" y="1840826"/>
                  <a:pt x="0" y="1821902"/>
                </a:cubicBezTo>
                <a:lnTo>
                  <a:pt x="0" y="34265"/>
                </a:lnTo>
                <a:cubicBezTo>
                  <a:pt x="0" y="15341"/>
                  <a:pt x="15341" y="0"/>
                  <a:pt x="34265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146" name="Google Shape;146;p18"/>
          <p:cNvSpPr/>
          <p:nvPr/>
        </p:nvSpPr>
        <p:spPr>
          <a:xfrm>
            <a:off x="9590726" y="4546703"/>
            <a:ext cx="569514" cy="569514"/>
          </a:xfrm>
          <a:prstGeom prst="ellipse">
            <a:avLst/>
          </a:prstGeom>
          <a:noFill/>
          <a:ln cap="flat" cmpd="sng" w="127000">
            <a:solidFill>
              <a:schemeClr val="accent5">
                <a:alpha val="94901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8"/>
          <p:cNvSpPr/>
          <p:nvPr/>
        </p:nvSpPr>
        <p:spPr>
          <a:xfrm>
            <a:off x="10930758" y="3236233"/>
            <a:ext cx="1261243" cy="1648694"/>
          </a:xfrm>
          <a:custGeom>
            <a:rect b="b" l="l" r="r" t="t"/>
            <a:pathLst>
              <a:path extrusionOk="0" h="1648694" w="1261243">
                <a:moveTo>
                  <a:pt x="824347" y="0"/>
                </a:moveTo>
                <a:cubicBezTo>
                  <a:pt x="938165" y="0"/>
                  <a:pt x="1046596" y="23067"/>
                  <a:pt x="1145220" y="64781"/>
                </a:cubicBezTo>
                <a:lnTo>
                  <a:pt x="1261243" y="127757"/>
                </a:lnTo>
                <a:lnTo>
                  <a:pt x="1261243" y="1520938"/>
                </a:lnTo>
                <a:lnTo>
                  <a:pt x="1145220" y="1583913"/>
                </a:lnTo>
                <a:cubicBezTo>
                  <a:pt x="1046596" y="1625627"/>
                  <a:pt x="938165" y="1648694"/>
                  <a:pt x="824347" y="1648694"/>
                </a:cubicBezTo>
                <a:cubicBezTo>
                  <a:pt x="369073" y="1648694"/>
                  <a:pt x="0" y="1279621"/>
                  <a:pt x="0" y="824347"/>
                </a:cubicBezTo>
                <a:cubicBezTo>
                  <a:pt x="0" y="369073"/>
                  <a:pt x="369073" y="0"/>
                  <a:pt x="8243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8"/>
          <p:cNvSpPr/>
          <p:nvPr/>
        </p:nvSpPr>
        <p:spPr>
          <a:xfrm rot="-1136562">
            <a:off x="7004836" y="5166682"/>
            <a:ext cx="1835725" cy="2024785"/>
          </a:xfrm>
          <a:custGeom>
            <a:rect b="b" l="l" r="r" t="t"/>
            <a:pathLst>
              <a:path extrusionOk="0" h="2024785" w="183572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8"/>
          <p:cNvSpPr/>
          <p:nvPr/>
        </p:nvSpPr>
        <p:spPr>
          <a:xfrm>
            <a:off x="6428804" y="6039059"/>
            <a:ext cx="1978348" cy="818941"/>
          </a:xfrm>
          <a:custGeom>
            <a:rect b="b" l="l" r="r" t="t"/>
            <a:pathLst>
              <a:path extrusionOk="0" h="824205" w="1991064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8"/>
          <p:cNvSpPr/>
          <p:nvPr/>
        </p:nvSpPr>
        <p:spPr>
          <a:xfrm>
            <a:off x="10851696" y="5519196"/>
            <a:ext cx="1340305" cy="1338805"/>
          </a:xfrm>
          <a:custGeom>
            <a:rect b="b" l="l" r="r" t="t"/>
            <a:pathLst>
              <a:path extrusionOk="0" h="1338805" w="13403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Google Shape;151;p18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838201" y="365125"/>
            <a:ext cx="539336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187642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Mikroorganizma Çeşitleri</a:t>
            </a:r>
            <a:endParaRPr b="1"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9055" lvl="0" marL="59055" marR="304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Mikroorganizmalar</a:t>
            </a:r>
            <a:r>
              <a:rPr lang="en-US" sz="1800" cap="small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</a:t>
            </a:r>
            <a:r>
              <a:rPr lang="en-US" sz="1800" cap="small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 endüstrisinde ve insan sağlığı üzerindeki etkilerine göre inceleyelim.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2870"/>
              </a:spcBef>
              <a:spcAft>
                <a:spcPts val="0"/>
              </a:spcAft>
              <a:buClr>
                <a:schemeClr val="dk1"/>
              </a:buClr>
              <a:buSzPts val="155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Hastalık yapıcı mikroorganizmalar (Patojenler)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381000" marR="0" rtl="0" algn="l">
              <a:lnSpc>
                <a:spcPct val="90000"/>
              </a:lnSpc>
              <a:spcBef>
                <a:spcPts val="1905"/>
              </a:spcBef>
              <a:spcAft>
                <a:spcPts val="0"/>
              </a:spcAft>
              <a:buClr>
                <a:schemeClr val="dk1"/>
              </a:buClr>
              <a:buSzPts val="155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Bozulma yapan mikroorganizmalar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2" name="Google Shape;162;p19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kırpıntı çizim, çizim, çizgi film içeren bir resim" id="163" name="Google Shape;16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938333"/>
            <a:ext cx="2066062" cy="1441784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164" name="Google Shape;164;p19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19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/>
          <p:nvPr/>
        </p:nvSpPr>
        <p:spPr>
          <a:xfrm>
            <a:off x="3090025" y="2698875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0"/>
          <p:cNvSpPr txBox="1"/>
          <p:nvPr/>
        </p:nvSpPr>
        <p:spPr>
          <a:xfrm>
            <a:off x="1711751" y="715775"/>
            <a:ext cx="5393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</a:pPr>
            <a:r>
              <a:rPr b="1"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Yaygın Gıda Zehirlenmesine Neden Olan Bakteriler</a:t>
            </a:r>
            <a:endParaRPr b="1"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0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0"/>
          <p:cNvSpPr txBox="1"/>
          <p:nvPr/>
        </p:nvSpPr>
        <p:spPr>
          <a:xfrm>
            <a:off x="903375" y="2242850"/>
            <a:ext cx="53934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55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Salmonella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895" lvl="0" marL="175895" marR="95885" rtl="0" algn="l">
              <a:lnSpc>
                <a:spcPct val="90000"/>
              </a:lnSpc>
              <a:spcBef>
                <a:spcPts val="11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baseline="30000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Sık bulunduğu gıdalar :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Et, tavuk, yumurta ve mayonez gibi yumurta içeren ürünler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895" lvl="0" marL="175895" marR="0" rtl="0" algn="l">
              <a:lnSpc>
                <a:spcPct val="90000"/>
              </a:lnSpc>
              <a:spcBef>
                <a:spcPts val="131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baseline="30000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Belirtiler 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Bulantı, mide krampları, ishal, ateş, baş ağrısı, kusma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895" lvl="0" marL="175895" marR="0" rtl="0" algn="l">
              <a:lnSpc>
                <a:spcPct val="90000"/>
              </a:lnSpc>
              <a:spcBef>
                <a:spcPts val="131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Etkisi 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Bulaşık gıdanın tüketilmesinden 6 –72 saat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895" lvl="0" marL="175895" marR="0" rtl="0" algn="l">
              <a:lnSpc>
                <a:spcPct val="90000"/>
              </a:lnSpc>
              <a:spcBef>
                <a:spcPts val="11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Nedeni: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Çiğ etler ve ellerinde salmonellabakterisi bulunan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895" lvl="0" marL="17589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kişilerin hazırladığı gıdaların yenilmesi sonucu bulaşmaktadır.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0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7" name="Google Shape;177;p20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kırpıntı çizim, Çizgi film, çizim, çizgi film içeren bir resim" id="178" name="Google Shape;17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820744"/>
            <a:ext cx="2066062" cy="1676962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179" name="Google Shape;179;p20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0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1" name="Google Shape;181;p20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/>
          <p:nvPr/>
        </p:nvSpPr>
        <p:spPr>
          <a:xfrm>
            <a:off x="1849888" y="1160375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1"/>
          <p:cNvSpPr txBox="1"/>
          <p:nvPr/>
        </p:nvSpPr>
        <p:spPr>
          <a:xfrm>
            <a:off x="1165251" y="1346088"/>
            <a:ext cx="5393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</a:pPr>
            <a:r>
              <a:rPr b="1"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Yaygın Gıda Zehirlenmesine Neden Olan Bakteriler</a:t>
            </a:r>
            <a:endParaRPr b="1"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1"/>
          <p:cNvSpPr/>
          <p:nvPr/>
        </p:nvSpPr>
        <p:spPr>
          <a:xfrm>
            <a:off x="10208695" y="1"/>
            <a:ext cx="1135066" cy="477997"/>
          </a:xfrm>
          <a:custGeom>
            <a:rect b="b" l="l" r="r" t="t"/>
            <a:pathLst>
              <a:path extrusionOk="0" h="477997" w="1135066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1"/>
          <p:cNvSpPr txBox="1"/>
          <p:nvPr/>
        </p:nvSpPr>
        <p:spPr>
          <a:xfrm>
            <a:off x="1033775" y="3103350"/>
            <a:ext cx="53934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55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E.Coli: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57175" marR="539115" rtl="0" algn="l">
              <a:lnSpc>
                <a:spcPct val="90000"/>
              </a:lnSpc>
              <a:spcBef>
                <a:spcPts val="39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Sık bulunduğu gıdalar 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Tüm fekal bulaşmış gıdalar. Bu bakteri dışkı ile (insan ya da hayvan) ete, süte, toprağa,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57175" marR="50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suya ve dolayısıyla tüm çevreye yayılmaktadır. (70˚üzerinde ölür 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57175" marR="0" rtl="0" algn="l">
              <a:lnSpc>
                <a:spcPct val="90000"/>
              </a:lnSpc>
              <a:spcBef>
                <a:spcPts val="40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Belirtiler: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Kusma, İshal, Kramplar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57175" marR="0" rtl="0" algn="l">
              <a:lnSpc>
                <a:spcPct val="90000"/>
              </a:lnSpc>
              <a:spcBef>
                <a:spcPts val="49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Etkisi 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12-36 saat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57175" marR="189230" rtl="0" algn="l">
              <a:lnSpc>
                <a:spcPct val="90000"/>
              </a:lnSpc>
              <a:spcBef>
                <a:spcPts val="69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Nedeni: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Kişisel temizliğin etkin yapılmaması, sebze meyve ürünlerinin etkin yıkanmaması, pişmiş ürünlerin merkez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5717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sıcaklığının 70˚derece altında olması.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1"/>
          <p:cNvSpPr/>
          <p:nvPr/>
        </p:nvSpPr>
        <p:spPr>
          <a:xfrm>
            <a:off x="6800631" y="2624479"/>
            <a:ext cx="812427" cy="812427"/>
          </a:xfrm>
          <a:prstGeom prst="ellipse">
            <a:avLst/>
          </a:prstGeom>
          <a:noFill/>
          <a:ln cap="flat" cmpd="sng" w="1270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1"/>
          <p:cNvSpPr/>
          <p:nvPr/>
        </p:nvSpPr>
        <p:spPr>
          <a:xfrm>
            <a:off x="6800632" y="0"/>
            <a:ext cx="2093996" cy="1402773"/>
          </a:xfrm>
          <a:custGeom>
            <a:rect b="b" l="l" r="r" t="t"/>
            <a:pathLst>
              <a:path extrusionOk="0" h="1550992" w="2315251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2" name="Google Shape;192;p21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çiçek, işleme, çizim içeren bir resim&#10;&#10;Açıklama otomatik olarak oluşturuldu" id="193" name="Google Shape;19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1331" y="4791479"/>
            <a:ext cx="2066062" cy="1735492"/>
          </a:xfrm>
          <a:custGeom>
            <a:rect b="b" l="l" r="r" t="t"/>
            <a:pathLst>
              <a:path extrusionOk="0" h="2247255" w="1999274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</p:pic>
      <p:sp>
        <p:nvSpPr>
          <p:cNvPr id="194" name="Google Shape;194;p21"/>
          <p:cNvSpPr/>
          <p:nvPr/>
        </p:nvSpPr>
        <p:spPr>
          <a:xfrm>
            <a:off x="11005550" y="4112081"/>
            <a:ext cx="1186451" cy="1771650"/>
          </a:xfrm>
          <a:custGeom>
            <a:rect b="b" l="l" r="r" t="t"/>
            <a:pathLst>
              <a:path extrusionOk="0" h="1771650" w="1186451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1"/>
          <p:cNvSpPr/>
          <p:nvPr/>
        </p:nvSpPr>
        <p:spPr>
          <a:xfrm>
            <a:off x="5897791" y="4020019"/>
            <a:ext cx="4083433" cy="4083433"/>
          </a:xfrm>
          <a:prstGeom prst="arc">
            <a:avLst>
              <a:gd fmla="val 16200000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21" title="azure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00" y="159025"/>
            <a:ext cx="1125326" cy="104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eması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